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4"/>
    <p:sldMasterId id="2147483673" r:id="rId5"/>
  </p:sldMasterIdLst>
  <p:notesMasterIdLst>
    <p:notesMasterId r:id="rId27"/>
  </p:notesMasterIdLst>
  <p:sldIdLst>
    <p:sldId id="285" r:id="rId6"/>
    <p:sldId id="257" r:id="rId7"/>
    <p:sldId id="485" r:id="rId8"/>
    <p:sldId id="482" r:id="rId9"/>
    <p:sldId id="484" r:id="rId10"/>
    <p:sldId id="486" r:id="rId11"/>
    <p:sldId id="487" r:id="rId12"/>
    <p:sldId id="488" r:id="rId13"/>
    <p:sldId id="489" r:id="rId14"/>
    <p:sldId id="490" r:id="rId15"/>
    <p:sldId id="500" r:id="rId16"/>
    <p:sldId id="491" r:id="rId17"/>
    <p:sldId id="492" r:id="rId18"/>
    <p:sldId id="493" r:id="rId19"/>
    <p:sldId id="494" r:id="rId20"/>
    <p:sldId id="495" r:id="rId21"/>
    <p:sldId id="496" r:id="rId22"/>
    <p:sldId id="497" r:id="rId23"/>
    <p:sldId id="498" r:id="rId24"/>
    <p:sldId id="499" r:id="rId25"/>
    <p:sldId id="501" r:id="rId26"/>
  </p:sldIdLst>
  <p:sldSz cx="9144000" cy="5143500" type="screen16x9"/>
  <p:notesSz cx="6797675" cy="9856788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Dosis" panose="02010503020202060003" pitchFamily="2" charset="77"/>
      <p:regular r:id="rId34"/>
      <p:bold r:id="rId35"/>
    </p:embeddedFont>
    <p:embeddedFont>
      <p:font typeface="Karla" panose="020B0604020202020204" pitchFamily="34" charset="0"/>
      <p:regular r:id="rId36"/>
      <p:bold r:id="rId37"/>
      <p:italic r:id="rId38"/>
      <p:boldItalic r:id="rId39"/>
    </p:embeddedFont>
    <p:embeddedFont>
      <p:font typeface="Microsoft Himalaya" pitchFamily="2" charset="0"/>
      <p:regular r:id="rId40"/>
    </p:embeddedFont>
    <p:embeddedFont>
      <p:font typeface="Microsoft Sans Serif" panose="020B0604020202020204" pitchFamily="34" charset="0"/>
      <p:regular r:id="rId41"/>
    </p:embeddedFont>
    <p:embeddedFont>
      <p:font typeface="Montserrat" panose="020B0604020202020204" pitchFamily="3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Reilly" initials="ER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0EE"/>
    <a:srgbClr val="51B9D1"/>
    <a:srgbClr val="FF9900"/>
    <a:srgbClr val="47BA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F8ABA0-DFD3-4B55-8C68-CE93B7C5E98E}">
  <a:tblStyle styleId="{B0F8ABA0-DFD3-4B55-8C68-CE93B7C5E98E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2" autoAdjust="0"/>
    <p:restoredTop sz="96405" autoAdjust="0"/>
  </p:normalViewPr>
  <p:slideViewPr>
    <p:cSldViewPr>
      <p:cViewPr varScale="1">
        <p:scale>
          <a:sx n="146" d="100"/>
          <a:sy n="146" d="100"/>
        </p:scale>
        <p:origin x="184" y="6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39" cy="4435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45083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39" cy="443555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Work started in Syria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798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6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39775"/>
            <a:ext cx="6569075" cy="36957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39" cy="443555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Work started in Syria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269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0" name="Shape 10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1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600"/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17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9" name="Shape 59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5795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t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148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4B124-048A-4402-95C7-769C69D9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46FB6-199A-4FE8-8345-7B960DB04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60F84-96EA-440F-B9CB-621A530D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2FC5A-5043-4B68-903D-B94FED8A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F17B-0E41-4CC5-98A4-6A830009D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75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9D5F-5D50-4CDC-A264-E2225A32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CFFCC-B625-435E-90FE-0BF067394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60AED-A95A-4898-9BE6-670234E88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1DB1-5C96-4C74-BBBA-20A307C1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15124-11F5-47E4-A93A-D94316AF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784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9FA2-6241-4802-82F9-844247147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774C3-1DF2-4B00-A1D7-4DD2F4E47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1910E-EC8A-41FC-A6DB-82DE9E92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C7CE8-0C02-483A-9D63-E1DDCA0E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3535A-285A-4BFF-8E44-481DB82D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356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05C3-3E93-4EBB-B154-0929A6DE4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56713-C5B5-4432-A7BA-3A0782533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C58B4-F139-4077-9D0A-BCCE7ED77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2809F-5487-458D-ABAE-CCFA789E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0D4BC-4DEC-4092-A2D4-9C4568FC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1119B-BECC-4F73-AFA1-A49E60C28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36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F37B-D941-4987-A305-FCBBDEBE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1D237-D64D-4CC4-994F-0C253C6CF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4289BC-992D-40F5-8330-9958F3603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6E241-897E-4B54-A915-30B07C4B8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9C7D5-36F4-4E87-9FE8-CAE96C738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DE739-3C2B-4A88-8058-105E2F3C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B15B4A-BFC7-43F6-8A48-4ABB95DD4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0EEDB-3BFE-40C7-B049-121309EB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090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A340-B1B9-4266-9CD7-43B0B424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C6C2B-C73E-468C-94EB-6564E13C4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B39EC-EA1E-4D1B-8915-C452E7B9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FC36B-207F-4085-ADE1-77396DA0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484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6BB69F-023C-466E-8563-EFF4349F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F14ECC-7AFB-408D-AC40-ACCA5CEB5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97B4B-2F39-4A32-861D-ECD67A504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97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3090-0963-4B75-A53A-62127C31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B1408-D75E-4C3A-8188-45CBDD3C3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8F3F4-30B8-4561-9ECD-A6AF16B53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3EE2D-1060-4A8D-8D98-DCACD4E5F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325E4-8522-424C-8B0D-2D611F31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9E87E-9870-4F10-A9A1-5E4BD83F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8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4" name="Shape 14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48300" y="1354750"/>
            <a:ext cx="3522300" cy="298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6724950" y="3265700"/>
            <a:ext cx="1906199" cy="1031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0477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68AE9-237D-448C-9991-FFC5C2ACC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73886F-C2D3-491C-8D83-163AFD1AD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58629-0CD2-4989-9EA8-265C5664C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B3779-450F-4C83-A72B-2B16D4D93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E12D3-C8CE-4FB6-925B-3C956B66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B2738-C2C1-48C3-B3AE-D16238E36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917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4B687-12C1-4BB5-95E7-5E3DA2B9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0B434-490D-4CBE-BA0B-F0CDA16C3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9E2C9-ADC4-4A3A-BC6B-072D4BF3C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341D0-B007-4D29-9F23-7EF044E7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7E5BA-908F-43D1-A250-C19AF67C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588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B1F0CE-6713-4FA8-B695-2077326CAF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9CC49-AA4A-45BC-8ADB-0949AFE7FA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9E704-F1B2-4D50-A197-6899D8CC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332A8-377C-4E61-9C82-47E6A163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2B5F-0A3B-4238-B3D7-3894C2EA4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070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flipH="1">
            <a:off x="-73" y="1"/>
            <a:ext cx="669599" cy="5143499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33" name="Shape 33"/>
          <p:cNvSpPr/>
          <p:nvPr/>
        </p:nvSpPr>
        <p:spPr>
          <a:xfrm flipH="1">
            <a:off x="-73" y="1"/>
            <a:ext cx="669599" cy="113999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39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44426" y="1534256"/>
            <a:ext cx="2804699" cy="332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3818123" y="1534256"/>
            <a:ext cx="2804699" cy="332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-75" y="1"/>
            <a:ext cx="669599" cy="1139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fld id="{00000000-1234-1234-1234-123412341234}" type="slidenum">
              <a:rPr lang="en" sz="2400" smtClean="0"/>
              <a:pPr/>
              <a:t>‹#›</a:t>
            </a:fld>
            <a:endParaRPr lang="en" sz="2400"/>
          </a:p>
        </p:txBody>
      </p:sp>
    </p:spTree>
    <p:extLst>
      <p:ext uri="{BB962C8B-B14F-4D97-AF65-F5344CB8AC3E}">
        <p14:creationId xmlns:p14="http://schemas.microsoft.com/office/powerpoint/2010/main" val="414178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 + im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9" name="Shape 19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199" cy="48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199" cy="22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4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big imag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0" t="0" r="0" b="0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4" name="Shape 24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0" t="0" r="0" b="0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799" cy="48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228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8" name="Shape 28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" name="Shape 29"/>
          <p:cNvSpPr txBox="1"/>
          <p:nvPr/>
        </p:nvSpPr>
        <p:spPr>
          <a:xfrm>
            <a:off x="799645" y="697674"/>
            <a:ext cx="1957200" cy="65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38250" y="1657350"/>
            <a:ext cx="5324100" cy="22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buSzPct val="100000"/>
              <a:buFont typeface="Montserrat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40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350" y="893500"/>
            <a:ext cx="5324100" cy="48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50" y="1504950"/>
            <a:ext cx="5324100" cy="22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24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4" name="Shape 44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41000" y="1600975"/>
            <a:ext cx="2094900" cy="241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3043281" y="1600975"/>
            <a:ext cx="2094900" cy="241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5245562" y="1600975"/>
            <a:ext cx="2094900" cy="241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39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1" name="Shape 51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78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5" name="Shape 55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841000" y="4025300"/>
            <a:ext cx="7845899" cy="519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360"/>
              </a:spcBef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222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C34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199" cy="47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199" cy="22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66666"/>
              </a:buClr>
              <a:buSzPct val="100000"/>
              <a:buFont typeface="Karla"/>
              <a:buChar char="▸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480"/>
              </a:spcBef>
              <a:buClr>
                <a:srgbClr val="666666"/>
              </a:buClr>
              <a:buSzPct val="100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480"/>
              </a:spcBef>
              <a:buClr>
                <a:srgbClr val="666666"/>
              </a:buClr>
              <a:buSzPct val="100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764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99B38-EF6F-4C82-8EC5-E3EB67AE1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BC405-081D-4B0C-ACCF-41D217E1C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F871D-1883-4C33-94F0-7A1FE20DA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AA78C-0F8A-40F8-9F26-A24774A0DB71}" type="datetimeFigureOut">
              <a:rPr lang="en-GB" smtClean="0"/>
              <a:t>16/09/2019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16130-9C13-4E8B-80B1-BC6B23584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28D9A-3715-44FB-A81C-604DC4BFD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CA039-2D18-4FEC-96FC-53E4E0A09B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11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7378" y="2737365"/>
            <a:ext cx="4902326" cy="240613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      </a:t>
            </a:r>
            <a:r>
              <a:rPr lang="en-GB" sz="2200" u="sng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Reports on alleged attacks </a:t>
            </a:r>
            <a:br>
              <a:rPr lang="en-GB" sz="2200" u="sng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        </a:t>
            </a:r>
            <a:r>
              <a:rPr lang="en-GB" sz="2200" u="sng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on healthcare in Idlib, Syria</a:t>
            </a: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Press conference </a:t>
            </a:r>
            <a:br>
              <a:rPr lang="en-US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of the Permanent Representative of the Russian Federation to the United Nations</a:t>
            </a:r>
            <a:br>
              <a:rPr lang="en-US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MR.VASSILY NEBENZIA</a:t>
            </a: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endParaRPr lang="en-GB" sz="1200" dirty="0">
              <a:solidFill>
                <a:schemeClr val="bg1">
                  <a:lumMod val="50000"/>
                </a:schemeClr>
              </a:solidFill>
              <a:latin typeface="+mj-lt"/>
              <a:ea typeface="Microsoft Himalaya" panose="01010100010101010101" pitchFamily="2" charset="0"/>
              <a:cs typeface="Microsoft Sans Serif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F93EF-3308-F946-9E51-E3F8D17D6E58}"/>
              </a:ext>
            </a:extLst>
          </p:cNvPr>
          <p:cNvSpPr txBox="1"/>
          <p:nvPr/>
        </p:nvSpPr>
        <p:spPr>
          <a:xfrm>
            <a:off x="6660232" y="339502"/>
            <a:ext cx="22333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Permanent Mission</a:t>
            </a:r>
          </a:p>
          <a:p>
            <a:r>
              <a:rPr lang="en-US" dirty="0"/>
              <a:t>of the Russian Federation</a:t>
            </a:r>
          </a:p>
          <a:p>
            <a:r>
              <a:rPr lang="en-US" dirty="0"/>
              <a:t>to the UN </a:t>
            </a:r>
          </a:p>
        </p:txBody>
      </p:sp>
    </p:spTree>
    <p:extLst>
      <p:ext uri="{BB962C8B-B14F-4D97-AF65-F5344CB8AC3E}">
        <p14:creationId xmlns:p14="http://schemas.microsoft.com/office/powerpoint/2010/main" val="2890662545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B697B-DC2E-954D-96CD-ED0645687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D6616-80AF-E341-BFE0-17163CE91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35AE9-840E-1442-A34F-F540C872C4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12010E-AE57-754D-AC2E-2B6808CF2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85" y="0"/>
            <a:ext cx="749123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5EB6F-6D1C-C249-85ED-A63BDDD3E52E}"/>
              </a:ext>
            </a:extLst>
          </p:cNvPr>
          <p:cNvSpPr/>
          <p:nvPr/>
        </p:nvSpPr>
        <p:spPr>
          <a:xfrm>
            <a:off x="2843808" y="459351"/>
            <a:ext cx="2125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Electric conduit </a:t>
            </a:r>
          </a:p>
          <a:p>
            <a:r>
              <a:rPr lang="en-US" dirty="0">
                <a:highlight>
                  <a:srgbClr val="51B9D1"/>
                </a:highlight>
              </a:rPr>
              <a:t>with working power lines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DAE9DF-00D6-F74D-852F-D7765A0F1BAB}"/>
              </a:ext>
            </a:extLst>
          </p:cNvPr>
          <p:cNvSpPr txBox="1"/>
          <p:nvPr/>
        </p:nvSpPr>
        <p:spPr>
          <a:xfrm>
            <a:off x="1047217" y="4299942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51B9D1"/>
                </a:highlight>
              </a:rPr>
              <a:t>Markings left by heavy vehicles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29C66A-5BE5-544E-89E4-FDA6C8C08347}"/>
              </a:ext>
            </a:extLst>
          </p:cNvPr>
          <p:cNvCxnSpPr>
            <a:cxnSpLocks/>
          </p:cNvCxnSpPr>
          <p:nvPr/>
        </p:nvCxnSpPr>
        <p:spPr>
          <a:xfrm flipV="1">
            <a:off x="2246775" y="3795886"/>
            <a:ext cx="525025" cy="360040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572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CFAB5A-F96E-B84D-BE19-2EE3FF158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584531"/>
            <a:ext cx="8178799" cy="3974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99D64A-D392-C344-97FA-FA675C0FFA9A}"/>
              </a:ext>
            </a:extLst>
          </p:cNvPr>
          <p:cNvSpPr txBox="1"/>
          <p:nvPr/>
        </p:nvSpPr>
        <p:spPr>
          <a:xfrm>
            <a:off x="1547664" y="4011910"/>
            <a:ext cx="7205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51B9D1"/>
                </a:highlight>
              </a:rPr>
              <a:t>Weapon emplacement camouflaged as ambulance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491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4CE0-F08D-E34E-AD73-C909AF81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21903-D5D3-0846-BD61-6EACA958F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25298-3504-6348-A9F6-3CD68C75CBD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D277B-7E3C-4C41-A05F-4A2051A6A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35" y="0"/>
            <a:ext cx="787033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10E11A-628E-9448-A055-4B18BA5E7682}"/>
              </a:ext>
            </a:extLst>
          </p:cNvPr>
          <p:cNvSpPr txBox="1"/>
          <p:nvPr/>
        </p:nvSpPr>
        <p:spPr>
          <a:xfrm>
            <a:off x="3419872" y="123478"/>
            <a:ext cx="3773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HOBAIT, IDLIB</a:t>
            </a:r>
          </a:p>
        </p:txBody>
      </p:sp>
    </p:spTree>
    <p:extLst>
      <p:ext uri="{BB962C8B-B14F-4D97-AF65-F5344CB8AC3E}">
        <p14:creationId xmlns:p14="http://schemas.microsoft.com/office/powerpoint/2010/main" val="2565021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4ADDA-924C-194D-9E11-5A05AAE61CF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FF7473-ABA4-A64B-BC2F-39AF8589F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384" y="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4A67EB-D056-744E-951E-FB656DC31EE6}"/>
              </a:ext>
            </a:extLst>
          </p:cNvPr>
          <p:cNvSpPr txBox="1"/>
          <p:nvPr/>
        </p:nvSpPr>
        <p:spPr>
          <a:xfrm>
            <a:off x="2237401" y="4371950"/>
            <a:ext cx="333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Was listed as ‘Al-</a:t>
            </a:r>
            <a:r>
              <a:rPr lang="en-US" dirty="0" err="1">
                <a:highlight>
                  <a:srgbClr val="51B9D1"/>
                </a:highlight>
              </a:rPr>
              <a:t>Hobeit</a:t>
            </a:r>
            <a:r>
              <a:rPr lang="en-US" dirty="0">
                <a:highlight>
                  <a:srgbClr val="51B9D1"/>
                </a:highlight>
              </a:rPr>
              <a:t> medical facility’</a:t>
            </a:r>
          </a:p>
          <a:p>
            <a:r>
              <a:rPr lang="en-US" dirty="0">
                <a:highlight>
                  <a:srgbClr val="51B9D1"/>
                </a:highlight>
              </a:rPr>
              <a:t>Reported as ‘hit’ in June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0330F-9C67-2640-BBEE-CEC3F94A005B}"/>
              </a:ext>
            </a:extLst>
          </p:cNvPr>
          <p:cNvSpPr txBox="1"/>
          <p:nvPr/>
        </p:nvSpPr>
        <p:spPr>
          <a:xfrm>
            <a:off x="1331640" y="699542"/>
            <a:ext cx="37465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One-</a:t>
            </a:r>
            <a:r>
              <a:rPr lang="en-US" dirty="0" err="1">
                <a:highlight>
                  <a:srgbClr val="51B9D1"/>
                </a:highlight>
              </a:rPr>
              <a:t>storeyed</a:t>
            </a:r>
            <a:r>
              <a:rPr lang="en-US" dirty="0">
                <a:highlight>
                  <a:srgbClr val="51B9D1"/>
                </a:highlight>
              </a:rPr>
              <a:t> building,</a:t>
            </a:r>
          </a:p>
          <a:p>
            <a:r>
              <a:rPr lang="en-US" dirty="0">
                <a:highlight>
                  <a:srgbClr val="51B9D1"/>
                </a:highlight>
              </a:rPr>
              <a:t>located at the frontline</a:t>
            </a:r>
          </a:p>
          <a:p>
            <a:endParaRPr lang="en-US" dirty="0">
              <a:highlight>
                <a:srgbClr val="51B9D1"/>
              </a:highlight>
            </a:endParaRPr>
          </a:p>
          <a:p>
            <a:r>
              <a:rPr lang="en-US" dirty="0">
                <a:highlight>
                  <a:srgbClr val="51B9D1"/>
                </a:highlight>
              </a:rPr>
              <a:t>NO TRACES OF MEDICAL USAGE FOUND</a:t>
            </a:r>
          </a:p>
        </p:txBody>
      </p:sp>
    </p:spTree>
    <p:extLst>
      <p:ext uri="{BB962C8B-B14F-4D97-AF65-F5344CB8AC3E}">
        <p14:creationId xmlns:p14="http://schemas.microsoft.com/office/powerpoint/2010/main" val="418107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6A50-E267-3A42-AAE7-A760AF24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33F5F-FDB2-C547-B7D2-DC742996E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1EA7F-11BF-5A4A-892B-917D510DCCB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179AA-2AD7-2840-B4B6-C707689F3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598"/>
            <a:ext cx="752236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5677C3-F9D6-DE4D-87B9-4CD137D43FF0}"/>
              </a:ext>
            </a:extLst>
          </p:cNvPr>
          <p:cNvSpPr txBox="1"/>
          <p:nvPr/>
        </p:nvSpPr>
        <p:spPr>
          <a:xfrm>
            <a:off x="1403648" y="601263"/>
            <a:ext cx="28536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Underground facility listed as </a:t>
            </a:r>
          </a:p>
          <a:p>
            <a:r>
              <a:rPr lang="en-US" dirty="0">
                <a:highlight>
                  <a:srgbClr val="51B9D1"/>
                </a:highlight>
              </a:rPr>
              <a:t>‘</a:t>
            </a:r>
            <a:r>
              <a:rPr lang="en-US" dirty="0" err="1">
                <a:highlight>
                  <a:srgbClr val="51B9D1"/>
                </a:highlight>
              </a:rPr>
              <a:t>Kafer</a:t>
            </a:r>
            <a:r>
              <a:rPr lang="en-US" dirty="0">
                <a:highlight>
                  <a:srgbClr val="51B9D1"/>
                </a:highlight>
              </a:rPr>
              <a:t> </a:t>
            </a:r>
            <a:r>
              <a:rPr lang="en-US" dirty="0" err="1">
                <a:highlight>
                  <a:srgbClr val="51B9D1"/>
                </a:highlight>
              </a:rPr>
              <a:t>Zaita</a:t>
            </a:r>
            <a:r>
              <a:rPr lang="en-US" dirty="0">
                <a:highlight>
                  <a:srgbClr val="51B9D1"/>
                </a:highlight>
              </a:rPr>
              <a:t> Public Health Facility’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9852C-5A1C-D242-8DAC-319233012AFC}"/>
              </a:ext>
            </a:extLst>
          </p:cNvPr>
          <p:cNvSpPr txBox="1"/>
          <p:nvPr/>
        </p:nvSpPr>
        <p:spPr>
          <a:xfrm>
            <a:off x="2051720" y="4731990"/>
            <a:ext cx="2552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Reported as ‘hit’ in June 2019</a:t>
            </a:r>
          </a:p>
        </p:txBody>
      </p:sp>
    </p:spTree>
    <p:extLst>
      <p:ext uri="{BB962C8B-B14F-4D97-AF65-F5344CB8AC3E}">
        <p14:creationId xmlns:p14="http://schemas.microsoft.com/office/powerpoint/2010/main" val="178011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0072C-EBE5-9843-BEF2-A042137106F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1C3A17-21FE-EA42-9581-93E6C57BD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0"/>
            <a:ext cx="6858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06B5A4-E462-A44A-9EAB-94B9BBA06EFB}"/>
              </a:ext>
            </a:extLst>
          </p:cNvPr>
          <p:cNvSpPr txBox="1"/>
          <p:nvPr/>
        </p:nvSpPr>
        <p:spPr>
          <a:xfrm>
            <a:off x="1331640" y="771550"/>
            <a:ext cx="4073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Condition of interior chambers shows no damage</a:t>
            </a:r>
          </a:p>
        </p:txBody>
      </p:sp>
    </p:spTree>
    <p:extLst>
      <p:ext uri="{BB962C8B-B14F-4D97-AF65-F5344CB8AC3E}">
        <p14:creationId xmlns:p14="http://schemas.microsoft.com/office/powerpoint/2010/main" val="2609196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41EE3-95AF-0548-9131-E7D36E3C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2E7F7-9C8F-A44D-9146-5E977CCA8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F0156-BE86-CA42-BA02-BA409DA997B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6A7BF-0187-2B4E-A40C-9815F09D3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3D7EB5-5A1F-D745-9615-F063518AF58C}"/>
              </a:ext>
            </a:extLst>
          </p:cNvPr>
          <p:cNvSpPr txBox="1"/>
          <p:nvPr/>
        </p:nvSpPr>
        <p:spPr>
          <a:xfrm>
            <a:off x="1115616" y="3723878"/>
            <a:ext cx="5001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Storage room also intact </a:t>
            </a:r>
          </a:p>
          <a:p>
            <a:endParaRPr lang="en-US" dirty="0">
              <a:highlight>
                <a:srgbClr val="51B9D1"/>
              </a:highlight>
            </a:endParaRPr>
          </a:p>
          <a:p>
            <a:r>
              <a:rPr lang="en-US" dirty="0">
                <a:highlight>
                  <a:srgbClr val="51B9D1"/>
                </a:highlight>
              </a:rPr>
              <a:t>Facility was well supplied, some items were even left behind</a:t>
            </a:r>
          </a:p>
        </p:txBody>
      </p:sp>
    </p:spTree>
    <p:extLst>
      <p:ext uri="{BB962C8B-B14F-4D97-AF65-F5344CB8AC3E}">
        <p14:creationId xmlns:p14="http://schemas.microsoft.com/office/powerpoint/2010/main" val="48420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F1FB3-DDBC-7D4A-AA84-C1652C08937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2A71BD-8432-EF4F-AA80-6160CB42D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96" y="-85725"/>
            <a:ext cx="4176464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38E5F7-8AD2-2D48-A3EE-32361B7912D5}"/>
              </a:ext>
            </a:extLst>
          </p:cNvPr>
          <p:cNvSpPr txBox="1"/>
          <p:nvPr/>
        </p:nvSpPr>
        <p:spPr>
          <a:xfrm>
            <a:off x="2545178" y="2067694"/>
            <a:ext cx="186942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Reported as ‘hit’ in June 2019</a:t>
            </a:r>
          </a:p>
        </p:txBody>
      </p:sp>
    </p:spTree>
    <p:extLst>
      <p:ext uri="{BB962C8B-B14F-4D97-AF65-F5344CB8AC3E}">
        <p14:creationId xmlns:p14="http://schemas.microsoft.com/office/powerpoint/2010/main" val="2763867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DAD77CC-3CD2-914B-BECE-F57E2E5DB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996" y="0"/>
            <a:ext cx="36520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44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47FD7-36BA-2A41-9966-5B87DE74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B09AA-A527-E942-A458-D7C5FF3FD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54CA3-616D-4F41-9D24-C4F811F3ADF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E61B61-255E-F54E-B6CA-72C2C8AFE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72" y="0"/>
            <a:ext cx="7270056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2BD003-5987-A649-9F72-8642E10CB765}"/>
              </a:ext>
            </a:extLst>
          </p:cNvPr>
          <p:cNvSpPr txBox="1"/>
          <p:nvPr/>
        </p:nvSpPr>
        <p:spPr>
          <a:xfrm>
            <a:off x="3321456" y="52377"/>
            <a:ext cx="25010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Kafr</a:t>
            </a:r>
            <a:r>
              <a:rPr lang="en-US" dirty="0"/>
              <a:t> </a:t>
            </a:r>
            <a:r>
              <a:rPr lang="en-US" dirty="0" err="1"/>
              <a:t>Nebel</a:t>
            </a:r>
            <a:r>
              <a:rPr lang="en-US" dirty="0"/>
              <a:t> Central Hospital</a:t>
            </a:r>
          </a:p>
          <a:p>
            <a:pPr algn="ctr"/>
            <a:r>
              <a:rPr lang="en-US" dirty="0"/>
              <a:t>August 6,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2F607-BAE8-224D-BC78-8ED68D713AD6}"/>
              </a:ext>
            </a:extLst>
          </p:cNvPr>
          <p:cNvSpPr txBox="1"/>
          <p:nvPr/>
        </p:nvSpPr>
        <p:spPr>
          <a:xfrm>
            <a:off x="3716850" y="4701967"/>
            <a:ext cx="43813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signs of damage on the building and surroundings</a:t>
            </a:r>
          </a:p>
        </p:txBody>
      </p:sp>
    </p:spTree>
    <p:extLst>
      <p:ext uri="{BB962C8B-B14F-4D97-AF65-F5344CB8AC3E}">
        <p14:creationId xmlns:p14="http://schemas.microsoft.com/office/powerpoint/2010/main" val="224478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03CAA-9797-4D6A-8C90-BB9FBA69D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87643"/>
            <a:ext cx="3552600" cy="411899"/>
          </a:xfrm>
        </p:spPr>
        <p:txBody>
          <a:bodyPr>
            <a:noAutofit/>
          </a:bodyPr>
          <a:lstStyle/>
          <a:p>
            <a:pPr algn="ctr"/>
            <a:endParaRPr lang="en-GB" sz="2400" b="1" dirty="0">
              <a:solidFill>
                <a:srgbClr val="0DB7C4"/>
              </a:solidFill>
              <a:latin typeface="Dosi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4CC11-7349-4A42-BA3B-F672A83E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33" y="0"/>
            <a:ext cx="69095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83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0BB7B0-6C1B-F14A-B2C6-F328B032C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814" y="0"/>
            <a:ext cx="3656371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E169D2-C88E-5944-8B16-B8BFBCDC37FC}"/>
              </a:ext>
            </a:extLst>
          </p:cNvPr>
          <p:cNvSpPr txBox="1"/>
          <p:nvPr/>
        </p:nvSpPr>
        <p:spPr>
          <a:xfrm>
            <a:off x="3413669" y="51470"/>
            <a:ext cx="23166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Kafer</a:t>
            </a:r>
            <a:r>
              <a:rPr lang="en-US" sz="1200" dirty="0"/>
              <a:t> </a:t>
            </a:r>
            <a:r>
              <a:rPr lang="en-US" sz="1200" dirty="0" err="1"/>
              <a:t>Zaita</a:t>
            </a:r>
            <a:r>
              <a:rPr lang="en-US" sz="1200" dirty="0"/>
              <a:t> underground facility</a:t>
            </a:r>
          </a:p>
          <a:p>
            <a:r>
              <a:rPr lang="en-US" sz="1200" dirty="0"/>
              <a:t>(35°24'12.1"N 36°34'27.8"E)</a:t>
            </a:r>
          </a:p>
          <a:p>
            <a:r>
              <a:rPr lang="en-US" sz="1200" dirty="0"/>
              <a:t>March 10,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02FA7-A082-474D-8106-B5CE5F219038}"/>
              </a:ext>
            </a:extLst>
          </p:cNvPr>
          <p:cNvSpPr txBox="1"/>
          <p:nvPr/>
        </p:nvSpPr>
        <p:spPr>
          <a:xfrm>
            <a:off x="3877738" y="2612873"/>
            <a:ext cx="13885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August 1,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D0EA3-E6FD-7346-A019-216BE3012762}"/>
              </a:ext>
            </a:extLst>
          </p:cNvPr>
          <p:cNvSpPr txBox="1"/>
          <p:nvPr/>
        </p:nvSpPr>
        <p:spPr>
          <a:xfrm>
            <a:off x="3229670" y="4815408"/>
            <a:ext cx="31582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signs of hits in the reported period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124D43-13B8-0E47-B936-F5DE218970E0}"/>
              </a:ext>
            </a:extLst>
          </p:cNvPr>
          <p:cNvSpPr txBox="1"/>
          <p:nvPr/>
        </p:nvSpPr>
        <p:spPr>
          <a:xfrm>
            <a:off x="2771800" y="2284594"/>
            <a:ext cx="186942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Reported as ‘hit’ in June 2019</a:t>
            </a:r>
          </a:p>
        </p:txBody>
      </p:sp>
    </p:spTree>
    <p:extLst>
      <p:ext uri="{BB962C8B-B14F-4D97-AF65-F5344CB8AC3E}">
        <p14:creationId xmlns:p14="http://schemas.microsoft.com/office/powerpoint/2010/main" val="1508786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7378" y="2737365"/>
            <a:ext cx="4902326" cy="240613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      </a:t>
            </a:r>
            <a:r>
              <a:rPr lang="en-GB" sz="2200" u="sng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Reports on alleged attacks </a:t>
            </a:r>
            <a:br>
              <a:rPr lang="en-GB" sz="2200" u="sng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        </a:t>
            </a:r>
            <a:r>
              <a:rPr lang="en-GB" sz="2200" u="sng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on healthcare in Idlib, Syria</a:t>
            </a: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Press conference </a:t>
            </a:r>
            <a:br>
              <a:rPr lang="en-US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of the Permanent Representative of the Russian Federation to the United Nations</a:t>
            </a:r>
            <a:br>
              <a:rPr lang="en-US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  <a:t>MR.VASSILY NEBENZIA</a:t>
            </a:r>
            <a:br>
              <a:rPr lang="en-GB" sz="2200" dirty="0">
                <a:solidFill>
                  <a:schemeClr val="bg2">
                    <a:lumMod val="50000"/>
                  </a:schemeClr>
                </a:solidFill>
                <a:latin typeface="+mj-lt"/>
                <a:ea typeface="Microsoft Himalaya" panose="01010100010101010101" pitchFamily="2" charset="0"/>
                <a:cs typeface="Microsoft Sans Serif" panose="020B0604020202020204" pitchFamily="34" charset="0"/>
              </a:rPr>
            </a:br>
            <a:endParaRPr lang="en-GB" sz="1200" dirty="0">
              <a:solidFill>
                <a:schemeClr val="bg1">
                  <a:lumMod val="50000"/>
                </a:schemeClr>
              </a:solidFill>
              <a:latin typeface="+mj-lt"/>
              <a:ea typeface="Microsoft Himalaya" panose="01010100010101010101" pitchFamily="2" charset="0"/>
              <a:cs typeface="Microsoft Sans Serif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F93EF-3308-F946-9E51-E3F8D17D6E58}"/>
              </a:ext>
            </a:extLst>
          </p:cNvPr>
          <p:cNvSpPr txBox="1"/>
          <p:nvPr/>
        </p:nvSpPr>
        <p:spPr>
          <a:xfrm>
            <a:off x="6660232" y="339502"/>
            <a:ext cx="22333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Permanent Mission</a:t>
            </a:r>
          </a:p>
          <a:p>
            <a:r>
              <a:rPr lang="en-US" dirty="0"/>
              <a:t>of the Russian Federation</a:t>
            </a:r>
          </a:p>
          <a:p>
            <a:r>
              <a:rPr lang="en-US" dirty="0"/>
              <a:t>to the UN </a:t>
            </a:r>
          </a:p>
        </p:txBody>
      </p:sp>
    </p:spTree>
    <p:extLst>
      <p:ext uri="{BB962C8B-B14F-4D97-AF65-F5344CB8AC3E}">
        <p14:creationId xmlns:p14="http://schemas.microsoft.com/office/powerpoint/2010/main" val="3505609597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30FAA9-A35B-5746-A0A7-0B72BC5C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F3BF2C-E908-D147-9221-7759257EF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C8F252-7429-4F46-A709-E98287ACC43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65018-53BB-6748-BC81-93049F53C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4276"/>
            <a:ext cx="8264338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C7CE1F-9AC4-774B-BC57-0852B66C4F5C}"/>
              </a:ext>
            </a:extLst>
          </p:cNvPr>
          <p:cNvSpPr txBox="1"/>
          <p:nvPr/>
        </p:nvSpPr>
        <p:spPr>
          <a:xfrm>
            <a:off x="923336" y="2802743"/>
            <a:ext cx="36086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highlight>
                  <a:srgbClr val="51B9D1"/>
                </a:highlight>
              </a:rPr>
              <a:t>Kafer</a:t>
            </a:r>
            <a:r>
              <a:rPr lang="en-US" sz="2000" dirty="0">
                <a:highlight>
                  <a:srgbClr val="51B9D1"/>
                </a:highlight>
              </a:rPr>
              <a:t> </a:t>
            </a:r>
            <a:r>
              <a:rPr lang="en-US" sz="2000" dirty="0" err="1">
                <a:highlight>
                  <a:srgbClr val="51B9D1"/>
                </a:highlight>
              </a:rPr>
              <a:t>Zaita</a:t>
            </a:r>
            <a:r>
              <a:rPr lang="en-US" sz="2000" dirty="0">
                <a:highlight>
                  <a:srgbClr val="51B9D1"/>
                </a:highlight>
              </a:rPr>
              <a:t> (</a:t>
            </a:r>
            <a:r>
              <a:rPr lang="en-US" sz="2000" dirty="0" err="1">
                <a:highlight>
                  <a:srgbClr val="51B9D1"/>
                </a:highlight>
              </a:rPr>
              <a:t>Kafr</a:t>
            </a:r>
            <a:r>
              <a:rPr lang="en-US" sz="2000" dirty="0">
                <a:highlight>
                  <a:srgbClr val="51B9D1"/>
                </a:highlight>
              </a:rPr>
              <a:t> Zita)</a:t>
            </a:r>
          </a:p>
          <a:p>
            <a:r>
              <a:rPr lang="en-US" sz="2000" dirty="0">
                <a:highlight>
                  <a:srgbClr val="51B9D1"/>
                </a:highlight>
              </a:rPr>
              <a:t>Public Health Facility</a:t>
            </a:r>
          </a:p>
          <a:p>
            <a:r>
              <a:rPr lang="en-US" sz="2000" dirty="0">
                <a:highlight>
                  <a:srgbClr val="51B9D1"/>
                </a:highlight>
              </a:rPr>
              <a:t>(factual coordinates:</a:t>
            </a:r>
          </a:p>
          <a:p>
            <a:r>
              <a:rPr lang="en-US" sz="2000" dirty="0">
                <a:highlight>
                  <a:srgbClr val="51B9D1"/>
                </a:highlight>
              </a:rPr>
              <a:t>35°24'12.05"N 36°34'27.75"E)</a:t>
            </a:r>
          </a:p>
        </p:txBody>
      </p:sp>
    </p:spTree>
    <p:extLst>
      <p:ext uri="{BB962C8B-B14F-4D97-AF65-F5344CB8AC3E}">
        <p14:creationId xmlns:p14="http://schemas.microsoft.com/office/powerpoint/2010/main" val="3833062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F0693-8529-574F-BDF1-807AD84C2ED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5AF39-E020-1343-8E0F-872E201C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0"/>
            <a:ext cx="7103726" cy="5143500"/>
          </a:xfrm>
          <a:prstGeom prst="rect">
            <a:avLst/>
          </a:prstGeom>
        </p:spPr>
      </p:pic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82052AED-0345-3E49-80A7-61D4EFA2C502}"/>
              </a:ext>
            </a:extLst>
          </p:cNvPr>
          <p:cNvSpPr/>
          <p:nvPr/>
        </p:nvSpPr>
        <p:spPr>
          <a:xfrm>
            <a:off x="7236296" y="51470"/>
            <a:ext cx="914400" cy="914400"/>
          </a:xfrm>
          <a:prstGeom prst="round2DiagRect">
            <a:avLst/>
          </a:prstGeom>
          <a:solidFill>
            <a:srgbClr val="F1F0EE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39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99701-1BE8-6441-AAB3-EA4062F50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10" y="0"/>
            <a:ext cx="7521488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968BA-33EF-FE4B-8B30-5E5F1ED01F8C}"/>
              </a:ext>
            </a:extLst>
          </p:cNvPr>
          <p:cNvSpPr txBox="1"/>
          <p:nvPr/>
        </p:nvSpPr>
        <p:spPr>
          <a:xfrm>
            <a:off x="872539" y="123478"/>
            <a:ext cx="76386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Actual facility found at reported coordinates 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97F20-A6AF-5243-B520-CFC024AEB959}"/>
              </a:ext>
            </a:extLst>
          </p:cNvPr>
          <p:cNvSpPr txBox="1"/>
          <p:nvPr/>
        </p:nvSpPr>
        <p:spPr>
          <a:xfrm>
            <a:off x="1029633" y="4543334"/>
            <a:ext cx="732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51B9D1"/>
                </a:highlight>
              </a:rPr>
              <a:t>35°24'12.1"N 36°34'27.8"E</a:t>
            </a:r>
            <a:r>
              <a:rPr lang="en-US" dirty="0">
                <a:highlight>
                  <a:srgbClr val="51B9D1"/>
                </a:highlight>
              </a:rPr>
              <a:t>, as per the deconfliction list (No.91)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7E7CAD-4781-6E40-85B7-145955DC5E87}"/>
              </a:ext>
            </a:extLst>
          </p:cNvPr>
          <p:cNvSpPr txBox="1"/>
          <p:nvPr/>
        </p:nvSpPr>
        <p:spPr>
          <a:xfrm>
            <a:off x="2998470" y="274121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Entrance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8CC940-456B-2E4C-BCA4-8B16D2099A88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2623230" y="2442363"/>
            <a:ext cx="375240" cy="498902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E32C67E-4865-4741-B01A-6F892B5B07DA}"/>
              </a:ext>
            </a:extLst>
          </p:cNvPr>
          <p:cNvSpPr txBox="1"/>
          <p:nvPr/>
        </p:nvSpPr>
        <p:spPr>
          <a:xfrm>
            <a:off x="2123728" y="1347614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lines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7E8029-FE73-8840-96F3-C78C1A429B9E}"/>
              </a:ext>
            </a:extLst>
          </p:cNvPr>
          <p:cNvCxnSpPr>
            <a:cxnSpLocks/>
          </p:cNvCxnSpPr>
          <p:nvPr/>
        </p:nvCxnSpPr>
        <p:spPr>
          <a:xfrm flipH="1">
            <a:off x="2267744" y="1707654"/>
            <a:ext cx="216024" cy="291571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466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924129-1F89-0B4B-8A31-11D45D75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11510"/>
            <a:ext cx="8028384" cy="4229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508606-0DBF-E84F-901F-1AD26030B97F}"/>
              </a:ext>
            </a:extLst>
          </p:cNvPr>
          <p:cNvSpPr txBox="1"/>
          <p:nvPr/>
        </p:nvSpPr>
        <p:spPr>
          <a:xfrm>
            <a:off x="1619672" y="433719"/>
            <a:ext cx="6147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Britannic Bold" panose="020B0903060703020204" pitchFamily="34" charset="77"/>
              </a:rPr>
              <a:t>Ma’arat</a:t>
            </a:r>
            <a:r>
              <a:rPr lang="en-US" sz="3000" b="1" dirty="0">
                <a:solidFill>
                  <a:srgbClr val="FF0000"/>
                </a:solidFill>
                <a:latin typeface="Britannic Bold" panose="020B0903060703020204" pitchFamily="34" charset="77"/>
              </a:rPr>
              <a:t> Al-</a:t>
            </a:r>
            <a:r>
              <a:rPr lang="en-US" sz="3000" b="1" dirty="0" err="1">
                <a:solidFill>
                  <a:srgbClr val="FF0000"/>
                </a:solidFill>
                <a:latin typeface="Britannic Bold" panose="020B0903060703020204" pitchFamily="34" charset="77"/>
              </a:rPr>
              <a:t>Nu’man</a:t>
            </a:r>
            <a:r>
              <a:rPr lang="en-US" sz="3000" b="1" dirty="0">
                <a:solidFill>
                  <a:srgbClr val="FF0000"/>
                </a:solidFill>
                <a:latin typeface="Britannic Bold" panose="020B0903060703020204" pitchFamily="34" charset="77"/>
              </a:rPr>
              <a:t> Central Hospital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Britannic Bold" panose="020B0903060703020204" pitchFamily="34" charset="77"/>
              </a:rPr>
              <a:t>(No.156 in the deconfliction list)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963FC-302D-2941-8244-530F61A55C12}"/>
              </a:ext>
            </a:extLst>
          </p:cNvPr>
          <p:cNvSpPr txBox="1"/>
          <p:nvPr/>
        </p:nvSpPr>
        <p:spPr>
          <a:xfrm>
            <a:off x="716929" y="4644547"/>
            <a:ext cx="41248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Factual coordinates: 35°39'34.6"N 36°41'15.6"E</a:t>
            </a:r>
          </a:p>
          <a:p>
            <a:r>
              <a:rPr lang="en-US" dirty="0"/>
              <a:t>Reported coordinates: 35°37'07.7"N 36°46'56.4"E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9902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57DB1-C69D-9A4A-912E-4E0B9DE23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229EA-89C7-2F4F-9FBD-E0CE9399F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88F4C-20FB-4842-9066-28FEEF6FC67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C1018-E85A-954B-8E34-AAD4C9BD2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80" y="0"/>
            <a:ext cx="7500440" cy="5143500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0AB291C6-8A7A-1F4C-8A06-E8F76B55F2B0}"/>
              </a:ext>
            </a:extLst>
          </p:cNvPr>
          <p:cNvSpPr/>
          <p:nvPr/>
        </p:nvSpPr>
        <p:spPr>
          <a:xfrm>
            <a:off x="1403648" y="320966"/>
            <a:ext cx="1490464" cy="145869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922D0489-6B66-264B-9AFC-162A46358E9D}"/>
              </a:ext>
            </a:extLst>
          </p:cNvPr>
          <p:cNvSpPr/>
          <p:nvPr/>
        </p:nvSpPr>
        <p:spPr>
          <a:xfrm>
            <a:off x="5436096" y="2114550"/>
            <a:ext cx="914400" cy="9144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1EDD41-11C3-4A47-88AA-5F1D6E06688A}"/>
              </a:ext>
            </a:extLst>
          </p:cNvPr>
          <p:cNvSpPr txBox="1"/>
          <p:nvPr/>
        </p:nvSpPr>
        <p:spPr>
          <a:xfrm>
            <a:off x="900379" y="1813718"/>
            <a:ext cx="296747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Factual coordinates of</a:t>
            </a:r>
          </a:p>
          <a:p>
            <a:r>
              <a:rPr lang="en-US" b="1" dirty="0" err="1">
                <a:solidFill>
                  <a:schemeClr val="tx1"/>
                </a:solidFill>
                <a:highlight>
                  <a:srgbClr val="51B9D1"/>
                </a:highlight>
                <a:latin typeface="Britannic Bold" panose="020B0903060703020204" pitchFamily="34" charset="77"/>
              </a:rPr>
              <a:t>Ma’arat</a:t>
            </a:r>
            <a:r>
              <a:rPr lang="en-US" b="1" dirty="0">
                <a:solidFill>
                  <a:schemeClr val="tx1"/>
                </a:solidFill>
                <a:highlight>
                  <a:srgbClr val="51B9D1"/>
                </a:highlight>
                <a:latin typeface="Britannic Bold" panose="020B0903060703020204" pitchFamily="34" charset="77"/>
              </a:rPr>
              <a:t> Al-</a:t>
            </a:r>
            <a:r>
              <a:rPr lang="en-US" b="1" dirty="0" err="1">
                <a:solidFill>
                  <a:schemeClr val="tx1"/>
                </a:solidFill>
                <a:highlight>
                  <a:srgbClr val="51B9D1"/>
                </a:highlight>
                <a:latin typeface="Britannic Bold" panose="020B0903060703020204" pitchFamily="34" charset="77"/>
              </a:rPr>
              <a:t>Nu’man</a:t>
            </a:r>
            <a:r>
              <a:rPr lang="en-US" b="1" dirty="0">
                <a:solidFill>
                  <a:schemeClr val="tx1"/>
                </a:solidFill>
                <a:highlight>
                  <a:srgbClr val="51B9D1"/>
                </a:highlight>
                <a:latin typeface="Britannic Bold" panose="020B0903060703020204" pitchFamily="34" charset="77"/>
              </a:rPr>
              <a:t> Central Hospital</a:t>
            </a:r>
          </a:p>
          <a:p>
            <a:r>
              <a:rPr lang="en-US" b="1" dirty="0">
                <a:solidFill>
                  <a:schemeClr val="tx1"/>
                </a:solidFill>
                <a:highlight>
                  <a:srgbClr val="51B9D1"/>
                </a:highlight>
                <a:latin typeface="Arial Rounded MT Bold" panose="020F0704030504030204" pitchFamily="34" charset="77"/>
              </a:rPr>
              <a:t>(</a:t>
            </a:r>
            <a:r>
              <a:rPr lang="en-US" dirty="0">
                <a:highlight>
                  <a:srgbClr val="51B9D1"/>
                </a:highlight>
              </a:rPr>
              <a:t>35°39'34.6"N 36°41'15.6"E)</a:t>
            </a:r>
            <a:endParaRPr lang="en-US" b="1" dirty="0">
              <a:solidFill>
                <a:schemeClr val="tx1"/>
              </a:solidFill>
              <a:highlight>
                <a:srgbClr val="51B9D1"/>
              </a:highlight>
              <a:latin typeface="Britannic Bold" panose="020B0903060703020204" pitchFamily="34" charset="77"/>
            </a:endParaRP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3233E-935F-6C47-B418-83AB3D31A358}"/>
              </a:ext>
            </a:extLst>
          </p:cNvPr>
          <p:cNvSpPr txBox="1"/>
          <p:nvPr/>
        </p:nvSpPr>
        <p:spPr>
          <a:xfrm>
            <a:off x="5438162" y="3061444"/>
            <a:ext cx="2590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Reported coordinates</a:t>
            </a:r>
          </a:p>
          <a:p>
            <a:r>
              <a:rPr lang="en-US" dirty="0">
                <a:highlight>
                  <a:srgbClr val="51B9D1"/>
                </a:highlight>
              </a:rPr>
              <a:t>(No.156 in the DC list)</a:t>
            </a:r>
          </a:p>
          <a:p>
            <a:r>
              <a:rPr lang="en-US" dirty="0">
                <a:highlight>
                  <a:srgbClr val="51B9D1"/>
                </a:highlight>
              </a:rPr>
              <a:t>(35°37'07.7"N 36°46'56.4"E)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0760B-CB6D-0041-A185-24C1CE26BC36}"/>
              </a:ext>
            </a:extLst>
          </p:cNvPr>
          <p:cNvSpPr txBox="1"/>
          <p:nvPr/>
        </p:nvSpPr>
        <p:spPr>
          <a:xfrm>
            <a:off x="4011590" y="1325769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10KM away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E9DD44-3664-674B-BF8C-9608534F49C6}"/>
              </a:ext>
            </a:extLst>
          </p:cNvPr>
          <p:cNvSpPr txBox="1"/>
          <p:nvPr/>
        </p:nvSpPr>
        <p:spPr>
          <a:xfrm>
            <a:off x="5587145" y="2259993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Jarjanaz</a:t>
            </a:r>
          </a:p>
        </p:txBody>
      </p:sp>
    </p:spTree>
    <p:extLst>
      <p:ext uri="{BB962C8B-B14F-4D97-AF65-F5344CB8AC3E}">
        <p14:creationId xmlns:p14="http://schemas.microsoft.com/office/powerpoint/2010/main" val="178756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6ACE-D6DE-9E41-9D2D-E6F84D94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9FC83-AF71-2C48-A687-D3B5A03C3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81C44-C605-A649-A352-CDEA78EE390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594CB-D067-4740-9629-02DECC4C9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14" y="16933"/>
            <a:ext cx="8144994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3E42A-1FDD-A247-87E2-D595A9BD11EA}"/>
              </a:ext>
            </a:extLst>
          </p:cNvPr>
          <p:cNvSpPr txBox="1"/>
          <p:nvPr/>
        </p:nvSpPr>
        <p:spPr>
          <a:xfrm>
            <a:off x="2987824" y="3939902"/>
            <a:ext cx="469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Reported Facility</a:t>
            </a:r>
          </a:p>
          <a:p>
            <a:r>
              <a:rPr lang="en-US" dirty="0">
                <a:highlight>
                  <a:srgbClr val="51B9D1"/>
                </a:highlight>
              </a:rPr>
              <a:t>Function to be confirmed, may be a former police outpost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E1581B-BD14-ED45-A851-45A9B660791A}"/>
              </a:ext>
            </a:extLst>
          </p:cNvPr>
          <p:cNvCxnSpPr>
            <a:cxnSpLocks/>
          </p:cNvCxnSpPr>
          <p:nvPr/>
        </p:nvCxnSpPr>
        <p:spPr>
          <a:xfrm flipV="1">
            <a:off x="4064401" y="1779662"/>
            <a:ext cx="1360299" cy="1656184"/>
          </a:xfrm>
          <a:prstGeom prst="straightConnector1">
            <a:avLst/>
          </a:prstGeom>
          <a:ln w="101600">
            <a:solidFill>
              <a:srgbClr val="51B9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98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401A4-C36F-1C45-86A2-DDB69B7CAB0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27A947-EA2F-A24E-A16C-FDA94E27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598"/>
            <a:ext cx="6543812" cy="490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3F3550-26C5-854A-B7A7-21A9E43A2624}"/>
              </a:ext>
            </a:extLst>
          </p:cNvPr>
          <p:cNvSpPr txBox="1"/>
          <p:nvPr/>
        </p:nvSpPr>
        <p:spPr>
          <a:xfrm>
            <a:off x="1683947" y="4299942"/>
            <a:ext cx="3568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51B9D1"/>
                </a:highlight>
              </a:rPr>
              <a:t> Site reported as an active medical facility</a:t>
            </a:r>
          </a:p>
        </p:txBody>
      </p:sp>
    </p:spTree>
    <p:extLst>
      <p:ext uri="{BB962C8B-B14F-4D97-AF65-F5344CB8AC3E}">
        <p14:creationId xmlns:p14="http://schemas.microsoft.com/office/powerpoint/2010/main" val="3210670949"/>
      </p:ext>
    </p:extLst>
  </p:cSld>
  <p:clrMapOvr>
    <a:masterClrMapping/>
  </p:clrMapOvr>
</p:sld>
</file>

<file path=ppt/theme/theme1.xml><?xml version="1.0" encoding="utf-8"?>
<a:theme xmlns:a="http://schemas.openxmlformats.org/drawingml/2006/main" name="Arvirarg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F97E374FB80B4AAB82877144A72070" ma:contentTypeVersion="4" ma:contentTypeDescription="Create a new document." ma:contentTypeScope="" ma:versionID="56b9c4879b512ea5f92330f2f7397d27">
  <xsd:schema xmlns:xsd="http://www.w3.org/2001/XMLSchema" xmlns:xs="http://www.w3.org/2001/XMLSchema" xmlns:p="http://schemas.microsoft.com/office/2006/metadata/properties" xmlns:ns2="2bcc64cc-ba2c-4f68-8913-c25a6c57eacd" xmlns:ns3="21935054-6bca-4ab5-ba0b-0bcfef25022d" targetNamespace="http://schemas.microsoft.com/office/2006/metadata/properties" ma:root="true" ma:fieldsID="6719474efd7d35368de484b4b79a2d85" ns2:_="" ns3:_="">
    <xsd:import namespace="2bcc64cc-ba2c-4f68-8913-c25a6c57eacd"/>
    <xsd:import namespace="21935054-6bca-4ab5-ba0b-0bcfef2502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c64cc-ba2c-4f68-8913-c25a6c57ea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935054-6bca-4ab5-ba0b-0bcfef25022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D3D0EB-2288-4F94-9191-CFF46302F137}">
  <ds:schemaRefs>
    <ds:schemaRef ds:uri="2bcc64cc-ba2c-4f68-8913-c25a6c57eacd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21935054-6bca-4ab5-ba0b-0bcfef25022d"/>
  </ds:schemaRefs>
</ds:datastoreItem>
</file>

<file path=customXml/itemProps2.xml><?xml version="1.0" encoding="utf-8"?>
<ds:datastoreItem xmlns:ds="http://schemas.openxmlformats.org/officeDocument/2006/customXml" ds:itemID="{8F186919-9286-4C53-9AF9-DB65C058C4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cc64cc-ba2c-4f68-8913-c25a6c57eacd"/>
    <ds:schemaRef ds:uri="21935054-6bca-4ab5-ba0b-0bcfef2502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444F43-301D-45BB-83CC-C499A7FB1E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9343</TotalTime>
  <Words>313</Words>
  <Application>Microsoft Macintosh PowerPoint</Application>
  <PresentationFormat>On-screen Show (16:9)</PresentationFormat>
  <Paragraphs>63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Dosis</vt:lpstr>
      <vt:lpstr>Calibri Light</vt:lpstr>
      <vt:lpstr>Microsoft Sans Serif</vt:lpstr>
      <vt:lpstr>Montserrat</vt:lpstr>
      <vt:lpstr>Arial Rounded MT Bold</vt:lpstr>
      <vt:lpstr>Britannic Bold</vt:lpstr>
      <vt:lpstr>Microsoft Himalaya</vt:lpstr>
      <vt:lpstr>Karla</vt:lpstr>
      <vt:lpstr>Calibri</vt:lpstr>
      <vt:lpstr>Arial</vt:lpstr>
      <vt:lpstr>Arvirargus template</vt:lpstr>
      <vt:lpstr>Office Theme</vt:lpstr>
      <vt:lpstr>                  Reports on alleged attacks          on healthcare in Idlib, Syria    Press conference  of the Permanent Representative of the Russian Federation to the United Nations MR.VASSILY NEBENZIA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Reports on alleged attacks          on healthcare in Idlib, Syria    Press conference  of the Permanent Representative of the Russian Federation to the United Nations MR.VASSILY NEBENZIA 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DFID SYRIA  PORTFOLIO 2016-2020</dc:title>
  <dc:creator>Pedro De Almeida Bastos</dc:creator>
  <cp:lastModifiedBy>Taras Pronin</cp:lastModifiedBy>
  <cp:revision>626</cp:revision>
  <cp:lastPrinted>2016-09-07T08:09:12Z</cp:lastPrinted>
  <dcterms:modified xsi:type="dcterms:W3CDTF">2019-09-17T00:25:46Z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0x01010007F97E374FB80B4AAB82877144A72070</vt:lpwstr>
  </property>
</Properties>
</file>